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Lst>
  <p:sldSz cx="6858000" cy="9144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3"/>
  </p:normalViewPr>
  <p:slideViewPr>
    <p:cSldViewPr snapToGrid="0" snapToObjects="1">
      <p:cViewPr>
        <p:scale>
          <a:sx n="135" d="100"/>
          <a:sy n="135" d="100"/>
        </p:scale>
        <p:origin x="1928" y="-27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7491C24-AF0F-294A-90F2-0625CAA35165}" type="datetimeFigureOut">
              <a:rPr kumimoji="1" lang="ja-JP" altLang="en-US" smtClean="0"/>
              <a:t>2020/11/22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703131-6AAD-3B4F-AF62-C21295B205C9}" type="slidenum">
              <a:rPr kumimoji="1" lang="ja-JP" altLang="en-US" smtClean="0"/>
              <a:t>‹#›</a:t>
            </a:fld>
            <a:endParaRPr kumimoji="1" lang="ja-JP" altLang="en-US"/>
          </a:p>
        </p:txBody>
      </p:sp>
    </p:spTree>
    <p:extLst>
      <p:ext uri="{BB962C8B-B14F-4D97-AF65-F5344CB8AC3E}">
        <p14:creationId xmlns:p14="http://schemas.microsoft.com/office/powerpoint/2010/main" val="3896455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7491C24-AF0F-294A-90F2-0625CAA35165}" type="datetimeFigureOut">
              <a:rPr kumimoji="1" lang="ja-JP" altLang="en-US" smtClean="0"/>
              <a:t>2020/11/22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703131-6AAD-3B4F-AF62-C21295B205C9}" type="slidenum">
              <a:rPr kumimoji="1" lang="ja-JP" altLang="en-US" smtClean="0"/>
              <a:t>‹#›</a:t>
            </a:fld>
            <a:endParaRPr kumimoji="1" lang="ja-JP" altLang="en-US"/>
          </a:p>
        </p:txBody>
      </p:sp>
    </p:spTree>
    <p:extLst>
      <p:ext uri="{BB962C8B-B14F-4D97-AF65-F5344CB8AC3E}">
        <p14:creationId xmlns:p14="http://schemas.microsoft.com/office/powerpoint/2010/main" val="17383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7491C24-AF0F-294A-90F2-0625CAA35165}" type="datetimeFigureOut">
              <a:rPr kumimoji="1" lang="ja-JP" altLang="en-US" smtClean="0"/>
              <a:t>2020/11/22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703131-6AAD-3B4F-AF62-C21295B205C9}" type="slidenum">
              <a:rPr kumimoji="1" lang="ja-JP" altLang="en-US" smtClean="0"/>
              <a:t>‹#›</a:t>
            </a:fld>
            <a:endParaRPr kumimoji="1" lang="ja-JP" altLang="en-US"/>
          </a:p>
        </p:txBody>
      </p:sp>
    </p:spTree>
    <p:extLst>
      <p:ext uri="{BB962C8B-B14F-4D97-AF65-F5344CB8AC3E}">
        <p14:creationId xmlns:p14="http://schemas.microsoft.com/office/powerpoint/2010/main" val="287987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7491C24-AF0F-294A-90F2-0625CAA35165}" type="datetimeFigureOut">
              <a:rPr kumimoji="1" lang="ja-JP" altLang="en-US" smtClean="0"/>
              <a:t>2020/11/22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703131-6AAD-3B4F-AF62-C21295B205C9}" type="slidenum">
              <a:rPr kumimoji="1" lang="ja-JP" altLang="en-US" smtClean="0"/>
              <a:t>‹#›</a:t>
            </a:fld>
            <a:endParaRPr kumimoji="1" lang="ja-JP" altLang="en-US"/>
          </a:p>
        </p:txBody>
      </p:sp>
    </p:spTree>
    <p:extLst>
      <p:ext uri="{BB962C8B-B14F-4D97-AF65-F5344CB8AC3E}">
        <p14:creationId xmlns:p14="http://schemas.microsoft.com/office/powerpoint/2010/main" val="274203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7491C24-AF0F-294A-90F2-0625CAA35165}" type="datetimeFigureOut">
              <a:rPr kumimoji="1" lang="ja-JP" altLang="en-US" smtClean="0"/>
              <a:t>2020/11/22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9703131-6AAD-3B4F-AF62-C21295B205C9}" type="slidenum">
              <a:rPr kumimoji="1" lang="ja-JP" altLang="en-US" smtClean="0"/>
              <a:t>‹#›</a:t>
            </a:fld>
            <a:endParaRPr kumimoji="1" lang="ja-JP" altLang="en-US"/>
          </a:p>
        </p:txBody>
      </p:sp>
    </p:spTree>
    <p:extLst>
      <p:ext uri="{BB962C8B-B14F-4D97-AF65-F5344CB8AC3E}">
        <p14:creationId xmlns:p14="http://schemas.microsoft.com/office/powerpoint/2010/main" val="4252063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7491C24-AF0F-294A-90F2-0625CAA35165}" type="datetimeFigureOut">
              <a:rPr kumimoji="1" lang="ja-JP" altLang="en-US" smtClean="0"/>
              <a:t>2020/11/22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9703131-6AAD-3B4F-AF62-C21295B205C9}" type="slidenum">
              <a:rPr kumimoji="1" lang="ja-JP" altLang="en-US" smtClean="0"/>
              <a:t>‹#›</a:t>
            </a:fld>
            <a:endParaRPr kumimoji="1" lang="ja-JP" altLang="en-US"/>
          </a:p>
        </p:txBody>
      </p:sp>
    </p:spTree>
    <p:extLst>
      <p:ext uri="{BB962C8B-B14F-4D97-AF65-F5344CB8AC3E}">
        <p14:creationId xmlns:p14="http://schemas.microsoft.com/office/powerpoint/2010/main" val="2111070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72381" y="3340100"/>
            <a:ext cx="2901255" cy="4912784"/>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3471863" y="3340100"/>
            <a:ext cx="2915543" cy="4912784"/>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7491C24-AF0F-294A-90F2-0625CAA35165}" type="datetimeFigureOut">
              <a:rPr kumimoji="1" lang="ja-JP" altLang="en-US" smtClean="0"/>
              <a:t>2020/11/22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9703131-6AAD-3B4F-AF62-C21295B205C9}" type="slidenum">
              <a:rPr kumimoji="1" lang="ja-JP" altLang="en-US" smtClean="0"/>
              <a:t>‹#›</a:t>
            </a:fld>
            <a:endParaRPr kumimoji="1" lang="ja-JP" altLang="en-US"/>
          </a:p>
        </p:txBody>
      </p:sp>
    </p:spTree>
    <p:extLst>
      <p:ext uri="{BB962C8B-B14F-4D97-AF65-F5344CB8AC3E}">
        <p14:creationId xmlns:p14="http://schemas.microsoft.com/office/powerpoint/2010/main" val="3210722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7491C24-AF0F-294A-90F2-0625CAA35165}" type="datetimeFigureOut">
              <a:rPr kumimoji="1" lang="ja-JP" altLang="en-US" smtClean="0"/>
              <a:t>2020/11/22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9703131-6AAD-3B4F-AF62-C21295B205C9}" type="slidenum">
              <a:rPr kumimoji="1" lang="ja-JP" altLang="en-US" smtClean="0"/>
              <a:t>‹#›</a:t>
            </a:fld>
            <a:endParaRPr kumimoji="1" lang="ja-JP" altLang="en-US"/>
          </a:p>
        </p:txBody>
      </p:sp>
    </p:spTree>
    <p:extLst>
      <p:ext uri="{BB962C8B-B14F-4D97-AF65-F5344CB8AC3E}">
        <p14:creationId xmlns:p14="http://schemas.microsoft.com/office/powerpoint/2010/main" val="2293764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491C24-AF0F-294A-90F2-0625CAA35165}" type="datetimeFigureOut">
              <a:rPr kumimoji="1" lang="ja-JP" altLang="en-US" smtClean="0"/>
              <a:t>2020/11/22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9703131-6AAD-3B4F-AF62-C21295B205C9}" type="slidenum">
              <a:rPr kumimoji="1" lang="ja-JP" altLang="en-US" smtClean="0"/>
              <a:t>‹#›</a:t>
            </a:fld>
            <a:endParaRPr kumimoji="1" lang="ja-JP" altLang="en-US"/>
          </a:p>
        </p:txBody>
      </p:sp>
    </p:spTree>
    <p:extLst>
      <p:ext uri="{BB962C8B-B14F-4D97-AF65-F5344CB8AC3E}">
        <p14:creationId xmlns:p14="http://schemas.microsoft.com/office/powerpoint/2010/main" val="4022726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7491C24-AF0F-294A-90F2-0625CAA35165}" type="datetimeFigureOut">
              <a:rPr kumimoji="1" lang="ja-JP" altLang="en-US" smtClean="0"/>
              <a:t>2020/11/22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9703131-6AAD-3B4F-AF62-C21295B205C9}" type="slidenum">
              <a:rPr kumimoji="1" lang="ja-JP" altLang="en-US" smtClean="0"/>
              <a:t>‹#›</a:t>
            </a:fld>
            <a:endParaRPr kumimoji="1" lang="ja-JP" altLang="en-US"/>
          </a:p>
        </p:txBody>
      </p:sp>
    </p:spTree>
    <p:extLst>
      <p:ext uri="{BB962C8B-B14F-4D97-AF65-F5344CB8AC3E}">
        <p14:creationId xmlns:p14="http://schemas.microsoft.com/office/powerpoint/2010/main" val="3532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7491C24-AF0F-294A-90F2-0625CAA35165}" type="datetimeFigureOut">
              <a:rPr kumimoji="1" lang="ja-JP" altLang="en-US" smtClean="0"/>
              <a:t>2020/11/22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9703131-6AAD-3B4F-AF62-C21295B205C9}" type="slidenum">
              <a:rPr kumimoji="1" lang="ja-JP" altLang="en-US" smtClean="0"/>
              <a:t>‹#›</a:t>
            </a:fld>
            <a:endParaRPr kumimoji="1" lang="ja-JP" altLang="en-US"/>
          </a:p>
        </p:txBody>
      </p:sp>
    </p:spTree>
    <p:extLst>
      <p:ext uri="{BB962C8B-B14F-4D97-AF65-F5344CB8AC3E}">
        <p14:creationId xmlns:p14="http://schemas.microsoft.com/office/powerpoint/2010/main" val="3522952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87491C24-AF0F-294A-90F2-0625CAA35165}" type="datetimeFigureOut">
              <a:rPr kumimoji="1" lang="ja-JP" altLang="en-US" smtClean="0"/>
              <a:t>2020/11/22</a:t>
            </a:fld>
            <a:endParaRPr kumimoji="1" lang="ja-JP" alt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C9703131-6AAD-3B4F-AF62-C21295B205C9}" type="slidenum">
              <a:rPr kumimoji="1" lang="ja-JP" altLang="en-US" smtClean="0"/>
              <a:t>‹#›</a:t>
            </a:fld>
            <a:endParaRPr kumimoji="1" lang="ja-JP" altLang="en-US"/>
          </a:p>
        </p:txBody>
      </p:sp>
    </p:spTree>
    <p:extLst>
      <p:ext uri="{BB962C8B-B14F-4D97-AF65-F5344CB8AC3E}">
        <p14:creationId xmlns:p14="http://schemas.microsoft.com/office/powerpoint/2010/main" val="18867400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2.tiff"/><Relationship Id="rId3" Type="http://schemas.openxmlformats.org/officeDocument/2006/relationships/image" Target="../media/image2.tiff"/><Relationship Id="rId7" Type="http://schemas.openxmlformats.org/officeDocument/2006/relationships/image" Target="../media/image6.tiff"/><Relationship Id="rId12" Type="http://schemas.openxmlformats.org/officeDocument/2006/relationships/image" Target="../media/image11.jpeg"/><Relationship Id="rId17" Type="http://schemas.openxmlformats.org/officeDocument/2006/relationships/image" Target="../media/image16.tiff"/><Relationship Id="rId2" Type="http://schemas.openxmlformats.org/officeDocument/2006/relationships/image" Target="../media/image1.tiff"/><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tiff"/><Relationship Id="rId15" Type="http://schemas.openxmlformats.org/officeDocument/2006/relationships/image" Target="../media/image14.tiff"/><Relationship Id="rId10" Type="http://schemas.openxmlformats.org/officeDocument/2006/relationships/image" Target="../media/image9.jpeg"/><Relationship Id="rId4" Type="http://schemas.openxmlformats.org/officeDocument/2006/relationships/image" Target="../media/image3.emf"/><Relationship Id="rId9" Type="http://schemas.openxmlformats.org/officeDocument/2006/relationships/image" Target="../media/image8.tiff"/><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B47396E5-A6DE-4A49-B7AB-88D4B5AC02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8251" y="4071744"/>
            <a:ext cx="874693" cy="188200"/>
          </a:xfrm>
          <a:prstGeom prst="rect">
            <a:avLst/>
          </a:prstGeom>
        </p:spPr>
      </p:pic>
      <p:sp>
        <p:nvSpPr>
          <p:cNvPr id="4" name="テキスト ボックス 3">
            <a:extLst>
              <a:ext uri="{FF2B5EF4-FFF2-40B4-BE49-F238E27FC236}">
                <a16:creationId xmlns:a16="http://schemas.microsoft.com/office/drawing/2014/main" id="{4BB47786-D221-FC4F-A660-DAC8EA403506}"/>
              </a:ext>
            </a:extLst>
          </p:cNvPr>
          <p:cNvSpPr txBox="1"/>
          <p:nvPr/>
        </p:nvSpPr>
        <p:spPr>
          <a:xfrm>
            <a:off x="321458" y="447727"/>
            <a:ext cx="6785810" cy="2308324"/>
          </a:xfrm>
          <a:prstGeom prst="rect">
            <a:avLst/>
          </a:prstGeom>
          <a:noFill/>
        </p:spPr>
        <p:txBody>
          <a:bodyPr wrap="square" rtlCol="0">
            <a:spAutoFit/>
          </a:bodyPr>
          <a:lstStyle/>
          <a:p>
            <a:r>
              <a:rPr kumimoji="1" lang="en-US" altLang="ja-JP" sz="1400" b="1" dirty="0"/>
              <a:t>A</a:t>
            </a:r>
            <a:r>
              <a:rPr kumimoji="1" lang="ja-JP" altLang="en-US" sz="1400" b="1"/>
              <a:t>  </a:t>
            </a:r>
            <a:r>
              <a:rPr kumimoji="1" lang="ja-JP" altLang="en-US" sz="1400" b="1" u="sng"/>
              <a:t>新時代研究会</a:t>
            </a:r>
            <a:r>
              <a:rPr kumimoji="1" lang="ja-JP" altLang="en-US" sz="1200" b="1" u="sng"/>
              <a:t>（しんじけん）</a:t>
            </a:r>
            <a:r>
              <a:rPr kumimoji="1" lang="ja-JP" altLang="en-US" sz="1000" b="1" u="sng"/>
              <a:t>“「生きてる」ことを活かしませんか</a:t>
            </a:r>
            <a:r>
              <a:rPr kumimoji="1" lang="en-US" altLang="ja-JP" sz="1000" b="1" u="sng" dirty="0"/>
              <a:t>(</a:t>
            </a:r>
            <a:r>
              <a:rPr kumimoji="1" lang="ja-JP" altLang="en-US" sz="1000" b="1" u="sng"/>
              <a:t>笑</a:t>
            </a:r>
            <a:r>
              <a:rPr kumimoji="1" lang="en-US" altLang="ja-JP" sz="1000" b="1" u="sng" dirty="0"/>
              <a:t>)</a:t>
            </a:r>
            <a:r>
              <a:rPr kumimoji="1" lang="ja-JP" altLang="en-US" sz="1000" b="1" u="sng"/>
              <a:t>”　</a:t>
            </a:r>
            <a:r>
              <a:rPr kumimoji="1" lang="ja-JP" altLang="en-US" sz="1200" b="1" u="sng"/>
              <a:t>受益者募集</a:t>
            </a:r>
            <a:endParaRPr kumimoji="1" lang="en-US" altLang="ja-JP" sz="1200" b="1" u="sng" dirty="0"/>
          </a:p>
          <a:p>
            <a:r>
              <a:rPr lang="ja-JP" altLang="en-US" sz="1400" b="1"/>
              <a:t>　</a:t>
            </a:r>
            <a:r>
              <a:rPr lang="ja-JP" altLang="en-US" sz="1200" b="1"/>
              <a:t>目的・コロナ後はフリーランス時代。ご一緒に、おもしろ事業を作りましょう。</a:t>
            </a:r>
            <a:endParaRPr lang="en-US" altLang="ja-JP" sz="1200" b="1" dirty="0"/>
          </a:p>
          <a:p>
            <a:r>
              <a:rPr kumimoji="1" lang="ja-JP" altLang="en-US" sz="1200" b="1"/>
              <a:t>　　　・おもしろ人脈作り</a:t>
            </a:r>
            <a:r>
              <a:rPr kumimoji="1" lang="ja-JP" altLang="en-US" sz="800" b="1"/>
              <a:t>（人はおもしろ石垣）</a:t>
            </a:r>
            <a:r>
              <a:rPr kumimoji="1" lang="ja-JP" altLang="en-US" sz="1200" b="1"/>
              <a:t>。</a:t>
            </a:r>
            <a:r>
              <a:rPr lang="ja-JP" altLang="en-US" sz="1200" b="1"/>
              <a:t>　　　　　　　　　　</a:t>
            </a:r>
            <a:r>
              <a:rPr kumimoji="1" lang="ja-JP" altLang="en-US" sz="1200" b="1"/>
              <a:t>内容例</a:t>
            </a:r>
            <a:endParaRPr kumimoji="1" lang="en-US" altLang="ja-JP" sz="1200" b="1" dirty="0"/>
          </a:p>
          <a:p>
            <a:endParaRPr kumimoji="1" lang="en-US" altLang="ja-JP" sz="1200" b="1" dirty="0"/>
          </a:p>
          <a:p>
            <a:r>
              <a:rPr kumimoji="1" lang="ja-JP" altLang="en-US" sz="1200" b="1"/>
              <a:t>　　　開催手順</a:t>
            </a:r>
            <a:endParaRPr kumimoji="1" lang="en-US" altLang="ja-JP" sz="1200" b="1" dirty="0"/>
          </a:p>
          <a:p>
            <a:r>
              <a:rPr lang="ja-JP" altLang="en-US" sz="1200" b="1"/>
              <a:t>　</a:t>
            </a:r>
            <a:r>
              <a:rPr kumimoji="1" lang="ja-JP" altLang="en-US" sz="1200" b="1"/>
              <a:t>当初　</a:t>
            </a:r>
            <a:r>
              <a:rPr lang="ja-JP" altLang="en-US" sz="1200" b="1"/>
              <a:t>メール</a:t>
            </a:r>
            <a:r>
              <a:rPr kumimoji="1" lang="ja-JP" altLang="en-US" sz="1200" b="1"/>
              <a:t>文通</a:t>
            </a:r>
            <a:endParaRPr kumimoji="1" lang="en-US" altLang="ja-JP" sz="1200" b="1" dirty="0"/>
          </a:p>
          <a:p>
            <a:r>
              <a:rPr lang="ja-JP" altLang="en-US" sz="1200" b="1"/>
              <a:t>　次　　ズーム研究会</a:t>
            </a:r>
            <a:endParaRPr lang="en-US" altLang="ja-JP" sz="1200" b="1" dirty="0"/>
          </a:p>
          <a:p>
            <a:r>
              <a:rPr kumimoji="1" lang="ja-JP" altLang="en-US" sz="1200" b="1"/>
              <a:t>　次　　対面研究会</a:t>
            </a:r>
            <a:endParaRPr kumimoji="1" lang="en-US" altLang="ja-JP" sz="1200" b="1" dirty="0"/>
          </a:p>
          <a:p>
            <a:r>
              <a:rPr lang="ja-JP" altLang="en-US" sz="1200" b="1"/>
              <a:t>　次　　実践例交換会</a:t>
            </a:r>
            <a:endParaRPr lang="en-US" altLang="ja-JP" sz="1200" b="1" dirty="0"/>
          </a:p>
          <a:p>
            <a:r>
              <a:rPr kumimoji="1" lang="en-US" altLang="ja-JP" sz="1400" b="1" dirty="0"/>
              <a:t>B</a:t>
            </a:r>
            <a:r>
              <a:rPr kumimoji="1" lang="ja-JP" altLang="en-US" sz="1400" b="1"/>
              <a:t> </a:t>
            </a:r>
            <a:r>
              <a:rPr kumimoji="1" lang="ja-JP" altLang="en-US" sz="1400" b="1" u="sng"/>
              <a:t>ミャンマーの工場貸し出します</a:t>
            </a:r>
            <a:endParaRPr kumimoji="1" lang="en-US" altLang="ja-JP" sz="1400" b="1" u="sng" dirty="0"/>
          </a:p>
          <a:p>
            <a:r>
              <a:rPr lang="ja-JP" altLang="en-US"/>
              <a:t>　</a:t>
            </a:r>
            <a:r>
              <a:rPr lang="en-US" altLang="ja-JP" sz="1200" b="1" dirty="0"/>
              <a:t>TBS Precision Engineering </a:t>
            </a:r>
            <a:r>
              <a:rPr lang="ja-JP" altLang="en-US" sz="1200" b="1"/>
              <a:t>   ヤンゴン郊外　金属加工設備　</a:t>
            </a:r>
            <a:r>
              <a:rPr lang="en-US" altLang="ja-JP" sz="1200" b="1" dirty="0"/>
              <a:t>100X200</a:t>
            </a:r>
            <a:r>
              <a:rPr lang="ja-JP" altLang="en-US" sz="1200" b="1"/>
              <a:t>フィート他</a:t>
            </a:r>
            <a:endParaRPr kumimoji="1" lang="ja-JP" altLang="en-US" sz="1200" b="1"/>
          </a:p>
        </p:txBody>
      </p:sp>
      <p:sp>
        <p:nvSpPr>
          <p:cNvPr id="12" name="テキスト ボックス 11">
            <a:extLst>
              <a:ext uri="{FF2B5EF4-FFF2-40B4-BE49-F238E27FC236}">
                <a16:creationId xmlns:a16="http://schemas.microsoft.com/office/drawing/2014/main" id="{7B0F1AC1-A611-D741-9D71-1D8AC050FCBC}"/>
              </a:ext>
            </a:extLst>
          </p:cNvPr>
          <p:cNvSpPr txBox="1"/>
          <p:nvPr/>
        </p:nvSpPr>
        <p:spPr>
          <a:xfrm>
            <a:off x="2243015" y="1131965"/>
            <a:ext cx="3657600" cy="1061829"/>
          </a:xfrm>
          <a:prstGeom prst="rect">
            <a:avLst/>
          </a:prstGeom>
          <a:noFill/>
        </p:spPr>
        <p:txBody>
          <a:bodyPr wrap="square" rtlCol="0">
            <a:spAutoFit/>
          </a:bodyPr>
          <a:lstStyle/>
          <a:p>
            <a:r>
              <a:rPr kumimoji="1" lang="ja-JP" altLang="en-US" sz="1050"/>
              <a:t>・</a:t>
            </a:r>
            <a:r>
              <a:rPr lang="ja-JP" altLang="en-US" sz="1050" b="1"/>
              <a:t>新時代事業研究</a:t>
            </a:r>
            <a:endParaRPr kumimoji="1" lang="en-US" altLang="ja-JP" sz="1050" b="1" dirty="0"/>
          </a:p>
          <a:p>
            <a:r>
              <a:rPr lang="ja-JP" altLang="en-US" sz="1050" b="1"/>
              <a:t>・スキル（徳）石垣づくり</a:t>
            </a:r>
            <a:endParaRPr kumimoji="1" lang="en-US" altLang="ja-JP" sz="1050" b="1" dirty="0"/>
          </a:p>
          <a:p>
            <a:r>
              <a:rPr lang="ja-JP" altLang="en-US" sz="1050" b="1"/>
              <a:t>・新アイデア</a:t>
            </a:r>
            <a:r>
              <a:rPr lang="en-US" altLang="ja-JP" sz="1050" b="1" dirty="0"/>
              <a:t>/</a:t>
            </a:r>
            <a:r>
              <a:rPr lang="ja-JP" altLang="en-US" sz="1050" b="1"/>
              <a:t>ワイガヤ</a:t>
            </a:r>
            <a:endParaRPr lang="en-US" altLang="ja-JP" sz="1050" b="1" dirty="0"/>
          </a:p>
          <a:p>
            <a:r>
              <a:rPr kumimoji="1" lang="ja-JP" altLang="en-US" sz="1050" b="1"/>
              <a:t>・起業手順講話（</a:t>
            </a:r>
            <a:r>
              <a:rPr kumimoji="1" lang="en-US" altLang="ja-JP" sz="1050" b="1" dirty="0"/>
              <a:t>PR</a:t>
            </a:r>
            <a:r>
              <a:rPr kumimoji="1" lang="ja-JP" altLang="en-US" sz="1050" b="1"/>
              <a:t>）</a:t>
            </a:r>
            <a:endParaRPr kumimoji="1" lang="en-US" altLang="ja-JP" sz="1050" b="1" dirty="0"/>
          </a:p>
          <a:p>
            <a:r>
              <a:rPr lang="ja-JP" altLang="en-US" sz="1050" b="1"/>
              <a:t>　　発想、企画、事業化、資金</a:t>
            </a:r>
            <a:endParaRPr lang="en-US" altLang="ja-JP" sz="1050" b="1" dirty="0"/>
          </a:p>
          <a:p>
            <a:endParaRPr kumimoji="1" lang="ja-JP" altLang="en-US" sz="1050"/>
          </a:p>
        </p:txBody>
      </p:sp>
      <p:sp>
        <p:nvSpPr>
          <p:cNvPr id="2" name="テキスト ボックス 1">
            <a:extLst>
              <a:ext uri="{FF2B5EF4-FFF2-40B4-BE49-F238E27FC236}">
                <a16:creationId xmlns:a16="http://schemas.microsoft.com/office/drawing/2014/main" id="{3BD2A211-22E7-9E41-B18E-C5453BC6E9B4}"/>
              </a:ext>
            </a:extLst>
          </p:cNvPr>
          <p:cNvSpPr txBox="1"/>
          <p:nvPr/>
        </p:nvSpPr>
        <p:spPr>
          <a:xfrm>
            <a:off x="0" y="0"/>
            <a:ext cx="6288505" cy="369332"/>
          </a:xfrm>
          <a:prstGeom prst="rect">
            <a:avLst/>
          </a:prstGeom>
          <a:noFill/>
        </p:spPr>
        <p:txBody>
          <a:bodyPr wrap="square" rtlCol="0">
            <a:spAutoFit/>
          </a:bodyPr>
          <a:lstStyle/>
          <a:p>
            <a:r>
              <a:rPr kumimoji="1" lang="ja-JP" altLang="en-US" b="1"/>
              <a:t>ワンダーかわら版　</a:t>
            </a:r>
            <a:r>
              <a:rPr kumimoji="1" lang="en-US" altLang="ja-JP" b="1" dirty="0"/>
              <a:t>2020.11.25  </a:t>
            </a:r>
            <a:endParaRPr kumimoji="1" lang="ja-JP" altLang="en-US" b="1"/>
          </a:p>
        </p:txBody>
      </p:sp>
      <p:sp>
        <p:nvSpPr>
          <p:cNvPr id="6" name="テキスト ボックス 5">
            <a:extLst>
              <a:ext uri="{FF2B5EF4-FFF2-40B4-BE49-F238E27FC236}">
                <a16:creationId xmlns:a16="http://schemas.microsoft.com/office/drawing/2014/main" id="{A9FAAB99-888B-8848-9BDB-02EA992DEAA3}"/>
              </a:ext>
            </a:extLst>
          </p:cNvPr>
          <p:cNvSpPr txBox="1"/>
          <p:nvPr/>
        </p:nvSpPr>
        <p:spPr>
          <a:xfrm>
            <a:off x="144379" y="7283395"/>
            <a:ext cx="7544894" cy="461665"/>
          </a:xfrm>
          <a:prstGeom prst="rect">
            <a:avLst/>
          </a:prstGeom>
          <a:noFill/>
        </p:spPr>
        <p:txBody>
          <a:bodyPr wrap="square" rtlCol="0">
            <a:spAutoFit/>
          </a:bodyPr>
          <a:lstStyle/>
          <a:p>
            <a:r>
              <a:rPr kumimoji="1" lang="ja-JP" altLang="en-US" sz="1200" b="1"/>
              <a:t>コミュニケーション・シート</a:t>
            </a:r>
            <a:endParaRPr kumimoji="1" lang="en-US" altLang="ja-JP" sz="1200" b="1" dirty="0"/>
          </a:p>
          <a:p>
            <a:r>
              <a:rPr lang="ja-JP" altLang="en-US" sz="1200" b="1"/>
              <a:t>詳細情報ご希望の方は、ご希望項目に丸を付けて、破ってお渡しください。（またはメールで）</a:t>
            </a:r>
            <a:endParaRPr kumimoji="1" lang="ja-JP" altLang="en-US" sz="1200" b="1"/>
          </a:p>
        </p:txBody>
      </p:sp>
      <p:sp>
        <p:nvSpPr>
          <p:cNvPr id="7" name="テキスト ボックス 6">
            <a:extLst>
              <a:ext uri="{FF2B5EF4-FFF2-40B4-BE49-F238E27FC236}">
                <a16:creationId xmlns:a16="http://schemas.microsoft.com/office/drawing/2014/main" id="{C8F6BDF1-0AEB-C54B-B5AB-377734316A35}"/>
              </a:ext>
            </a:extLst>
          </p:cNvPr>
          <p:cNvSpPr txBox="1"/>
          <p:nvPr/>
        </p:nvSpPr>
        <p:spPr>
          <a:xfrm>
            <a:off x="171001" y="7774692"/>
            <a:ext cx="6375862" cy="1415772"/>
          </a:xfrm>
          <a:prstGeom prst="rect">
            <a:avLst/>
          </a:prstGeom>
          <a:noFill/>
        </p:spPr>
        <p:txBody>
          <a:bodyPr wrap="square" rtlCol="0">
            <a:spAutoFit/>
          </a:bodyPr>
          <a:lstStyle/>
          <a:p>
            <a:r>
              <a:rPr kumimoji="1" lang="ja-JP" altLang="en-US" sz="1200" b="1"/>
              <a:t>お名前　　　　　　　　　　　　　　</a:t>
            </a:r>
            <a:r>
              <a:rPr kumimoji="1" lang="en-US" altLang="ja-JP" sz="1200" b="1" dirty="0"/>
              <a:t>  </a:t>
            </a:r>
            <a:r>
              <a:rPr kumimoji="1" lang="ja-JP" altLang="en-US" sz="1200" b="1"/>
              <a:t>   </a:t>
            </a:r>
            <a:r>
              <a:rPr kumimoji="1" lang="en-US" altLang="ja-JP" sz="1200" b="1" dirty="0"/>
              <a:t>  </a:t>
            </a:r>
            <a:r>
              <a:rPr kumimoji="1" lang="ja-JP" altLang="en-US" sz="1200" b="1"/>
              <a:t>お金に</a:t>
            </a:r>
            <a:r>
              <a:rPr lang="ja-JP" altLang="en-US" sz="1200" b="1"/>
              <a:t>縁のある得意技を一言</a:t>
            </a:r>
            <a:endParaRPr kumimoji="1" lang="en-US" altLang="ja-JP" sz="1200" b="1" dirty="0"/>
          </a:p>
          <a:p>
            <a:endParaRPr lang="en-US" altLang="ja-JP" sz="1200" b="1" dirty="0"/>
          </a:p>
          <a:p>
            <a:r>
              <a:rPr lang="ja-JP" altLang="en-US" sz="1200" b="1"/>
              <a:t>メールアドレス</a:t>
            </a:r>
            <a:r>
              <a:rPr lang="en-US" altLang="ja-JP" sz="1200" b="1" dirty="0"/>
              <a:t>                                               </a:t>
            </a:r>
            <a:r>
              <a:rPr lang="ja-JP" altLang="en-US" sz="1200" b="1"/>
              <a:t>   </a:t>
            </a:r>
            <a:r>
              <a:rPr lang="en-US" altLang="ja-JP" sz="1200" b="1" dirty="0"/>
              <a:t> </a:t>
            </a:r>
            <a:r>
              <a:rPr lang="ja-JP" altLang="en-US" sz="1200" b="1"/>
              <a:t>ご質問他</a:t>
            </a:r>
            <a:endParaRPr lang="en-US" altLang="ja-JP" sz="1200" b="1" dirty="0"/>
          </a:p>
          <a:p>
            <a:r>
              <a:rPr lang="ja-JP" altLang="en-US" sz="1200" b="1"/>
              <a:t>フェイスブックお名前</a:t>
            </a:r>
            <a:endParaRPr lang="en-US" altLang="ja-JP" sz="1200" b="1" dirty="0"/>
          </a:p>
          <a:p>
            <a:endParaRPr lang="en-US" altLang="ja-JP" sz="1200" b="1" dirty="0"/>
          </a:p>
          <a:p>
            <a:r>
              <a:rPr lang="ja-JP" altLang="en-US" sz="1200" b="1"/>
              <a:t>詳細希望（○で囲む）</a:t>
            </a:r>
            <a:endParaRPr lang="en-US" altLang="ja-JP" sz="1200" b="1" dirty="0"/>
          </a:p>
          <a:p>
            <a:r>
              <a:rPr lang="en-US" altLang="ja-JP" sz="1400" b="1" dirty="0"/>
              <a:t>A</a:t>
            </a:r>
            <a:r>
              <a:rPr lang="ja-JP" altLang="en-US" sz="1400" b="1"/>
              <a:t>      </a:t>
            </a:r>
            <a:r>
              <a:rPr lang="en-US" altLang="ja-JP" sz="1400" b="1" dirty="0"/>
              <a:t>B</a:t>
            </a:r>
            <a:r>
              <a:rPr lang="ja-JP" altLang="en-US" sz="1400" b="1"/>
              <a:t>      １。　２。　３。　４。　５。　６。　７。　８。　９。　１０。</a:t>
            </a:r>
            <a:endParaRPr lang="en-US" altLang="ja-JP" sz="1400" b="1" dirty="0"/>
          </a:p>
        </p:txBody>
      </p:sp>
      <p:cxnSp>
        <p:nvCxnSpPr>
          <p:cNvPr id="9" name="直線コネクタ 8">
            <a:extLst>
              <a:ext uri="{FF2B5EF4-FFF2-40B4-BE49-F238E27FC236}">
                <a16:creationId xmlns:a16="http://schemas.microsoft.com/office/drawing/2014/main" id="{607C06B9-2A98-F143-8E7C-00EAF929F2BA}"/>
              </a:ext>
            </a:extLst>
          </p:cNvPr>
          <p:cNvCxnSpPr/>
          <p:nvPr/>
        </p:nvCxnSpPr>
        <p:spPr>
          <a:xfrm>
            <a:off x="249382" y="7253762"/>
            <a:ext cx="6375862"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1EFA0B80-57F8-8946-AFC7-D343C9B3825A}"/>
              </a:ext>
            </a:extLst>
          </p:cNvPr>
          <p:cNvSpPr txBox="1"/>
          <p:nvPr/>
        </p:nvSpPr>
        <p:spPr>
          <a:xfrm>
            <a:off x="3713439" y="6907528"/>
            <a:ext cx="4671753" cy="276999"/>
          </a:xfrm>
          <a:prstGeom prst="rect">
            <a:avLst/>
          </a:prstGeom>
          <a:noFill/>
        </p:spPr>
        <p:txBody>
          <a:bodyPr wrap="square" rtlCol="0">
            <a:spAutoFit/>
          </a:bodyPr>
          <a:lstStyle/>
          <a:p>
            <a:r>
              <a:rPr kumimoji="1" lang="ja-JP" altLang="en-US" sz="1200" b="1"/>
              <a:t>版元　田村新吾　</a:t>
            </a:r>
            <a:r>
              <a:rPr kumimoji="1" lang="en-US" altLang="ja-JP" sz="1200" b="1" u="sng" dirty="0"/>
              <a:t>tamushin1946@gmail.com</a:t>
            </a:r>
            <a:endParaRPr kumimoji="1" lang="ja-JP" altLang="en-US" sz="1200" b="1" u="sng"/>
          </a:p>
        </p:txBody>
      </p:sp>
      <p:pic>
        <p:nvPicPr>
          <p:cNvPr id="5" name="図 4">
            <a:extLst>
              <a:ext uri="{FF2B5EF4-FFF2-40B4-BE49-F238E27FC236}">
                <a16:creationId xmlns:a16="http://schemas.microsoft.com/office/drawing/2014/main" id="{7823957F-A164-5D43-853D-60CBBF560B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4984" y="5182790"/>
            <a:ext cx="701040" cy="169884"/>
          </a:xfrm>
          <a:prstGeom prst="rect">
            <a:avLst/>
          </a:prstGeom>
        </p:spPr>
      </p:pic>
      <p:sp>
        <p:nvSpPr>
          <p:cNvPr id="8" name="テキスト ボックス 7">
            <a:extLst>
              <a:ext uri="{FF2B5EF4-FFF2-40B4-BE49-F238E27FC236}">
                <a16:creationId xmlns:a16="http://schemas.microsoft.com/office/drawing/2014/main" id="{FCEEBD53-35F4-0342-8A8D-248FB3A5D40F}"/>
              </a:ext>
            </a:extLst>
          </p:cNvPr>
          <p:cNvSpPr txBox="1"/>
          <p:nvPr/>
        </p:nvSpPr>
        <p:spPr>
          <a:xfrm>
            <a:off x="1226024" y="5145801"/>
            <a:ext cx="3924300" cy="276999"/>
          </a:xfrm>
          <a:prstGeom prst="rect">
            <a:avLst/>
          </a:prstGeom>
          <a:noFill/>
        </p:spPr>
        <p:txBody>
          <a:bodyPr wrap="square" rtlCol="0">
            <a:spAutoFit/>
          </a:bodyPr>
          <a:lstStyle/>
          <a:p>
            <a:r>
              <a:rPr kumimoji="1" lang="ja-JP" altLang="en-US" sz="1200" b="1"/>
              <a:t>無料の理由</a:t>
            </a:r>
            <a:r>
              <a:rPr kumimoji="1" lang="ja-JP" altLang="en-US" sz="1000" b="1"/>
              <a:t>は簡単。リースコピー機回収業者なのだ。</a:t>
            </a:r>
            <a:endParaRPr kumimoji="1" lang="en-US" altLang="ja-JP" sz="1000" b="1" dirty="0"/>
          </a:p>
        </p:txBody>
      </p:sp>
      <p:pic>
        <p:nvPicPr>
          <p:cNvPr id="15" name="図 14">
            <a:extLst>
              <a:ext uri="{FF2B5EF4-FFF2-40B4-BE49-F238E27FC236}">
                <a16:creationId xmlns:a16="http://schemas.microsoft.com/office/drawing/2014/main" id="{21636847-1A99-5D48-B4BC-7C533918E01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6935" t="4835" r="75263" b="84998"/>
          <a:stretch/>
        </p:blipFill>
        <p:spPr>
          <a:xfrm>
            <a:off x="582347" y="3370413"/>
            <a:ext cx="255624" cy="204926"/>
          </a:xfrm>
          <a:prstGeom prst="rect">
            <a:avLst/>
          </a:prstGeom>
        </p:spPr>
      </p:pic>
      <p:pic>
        <p:nvPicPr>
          <p:cNvPr id="17" name="図 16">
            <a:extLst>
              <a:ext uri="{FF2B5EF4-FFF2-40B4-BE49-F238E27FC236}">
                <a16:creationId xmlns:a16="http://schemas.microsoft.com/office/drawing/2014/main" id="{8917FF10-FEBE-B746-B214-A701C56B7A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2685" y="4421965"/>
            <a:ext cx="1031152" cy="257788"/>
          </a:xfrm>
          <a:prstGeom prst="rect">
            <a:avLst/>
          </a:prstGeom>
        </p:spPr>
      </p:pic>
      <p:pic>
        <p:nvPicPr>
          <p:cNvPr id="19" name="図 18">
            <a:extLst>
              <a:ext uri="{FF2B5EF4-FFF2-40B4-BE49-F238E27FC236}">
                <a16:creationId xmlns:a16="http://schemas.microsoft.com/office/drawing/2014/main" id="{EFC99ED3-1ADC-5B41-B1B8-D4C64BBF603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6200000">
            <a:off x="985256" y="4449317"/>
            <a:ext cx="141922" cy="947740"/>
          </a:xfrm>
          <a:prstGeom prst="rect">
            <a:avLst/>
          </a:prstGeom>
        </p:spPr>
      </p:pic>
      <p:pic>
        <p:nvPicPr>
          <p:cNvPr id="22" name="図 21">
            <a:extLst>
              <a:ext uri="{FF2B5EF4-FFF2-40B4-BE49-F238E27FC236}">
                <a16:creationId xmlns:a16="http://schemas.microsoft.com/office/drawing/2014/main" id="{6E119B07-9C49-A149-9651-C79A68AADD2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58251" y="5530048"/>
            <a:ext cx="668938" cy="145706"/>
          </a:xfrm>
          <a:prstGeom prst="rect">
            <a:avLst/>
          </a:prstGeom>
        </p:spPr>
      </p:pic>
      <p:pic>
        <p:nvPicPr>
          <p:cNvPr id="23" name="図 22">
            <a:extLst>
              <a:ext uri="{FF2B5EF4-FFF2-40B4-BE49-F238E27FC236}">
                <a16:creationId xmlns:a16="http://schemas.microsoft.com/office/drawing/2014/main" id="{A93BA513-3B3C-8C46-B36C-048D5D355CA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32980" y="5919422"/>
            <a:ext cx="708660" cy="163135"/>
          </a:xfrm>
          <a:prstGeom prst="rect">
            <a:avLst/>
          </a:prstGeom>
        </p:spPr>
      </p:pic>
      <p:pic>
        <p:nvPicPr>
          <p:cNvPr id="25" name="図 24">
            <a:extLst>
              <a:ext uri="{FF2B5EF4-FFF2-40B4-BE49-F238E27FC236}">
                <a16:creationId xmlns:a16="http://schemas.microsoft.com/office/drawing/2014/main" id="{711226D1-F955-7140-B2B5-576F456AC52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02337" y="6275004"/>
            <a:ext cx="1757115" cy="205380"/>
          </a:xfrm>
          <a:prstGeom prst="rect">
            <a:avLst/>
          </a:prstGeom>
        </p:spPr>
      </p:pic>
      <p:sp>
        <p:nvSpPr>
          <p:cNvPr id="27" name="テキスト ボックス 26">
            <a:extLst>
              <a:ext uri="{FF2B5EF4-FFF2-40B4-BE49-F238E27FC236}">
                <a16:creationId xmlns:a16="http://schemas.microsoft.com/office/drawing/2014/main" id="{D2CF30B1-83E3-F245-9345-5B5C14D53BDD}"/>
              </a:ext>
            </a:extLst>
          </p:cNvPr>
          <p:cNvSpPr txBox="1"/>
          <p:nvPr/>
        </p:nvSpPr>
        <p:spPr>
          <a:xfrm>
            <a:off x="2243015" y="6237580"/>
            <a:ext cx="5088082" cy="276999"/>
          </a:xfrm>
          <a:prstGeom prst="rect">
            <a:avLst/>
          </a:prstGeom>
          <a:noFill/>
        </p:spPr>
        <p:txBody>
          <a:bodyPr wrap="square" rtlCol="0">
            <a:spAutoFit/>
          </a:bodyPr>
          <a:lstStyle/>
          <a:p>
            <a:r>
              <a:rPr kumimoji="1" lang="ja-JP" altLang="en-US" sz="1200" b="1"/>
              <a:t>自衛隊</a:t>
            </a:r>
            <a:r>
              <a:rPr kumimoji="1" lang="ja-JP" altLang="en-US" sz="1000" b="1"/>
              <a:t>の要望で発明された静電シート。トレたまで紹介。</a:t>
            </a:r>
          </a:p>
        </p:txBody>
      </p:sp>
      <p:pic>
        <p:nvPicPr>
          <p:cNvPr id="28" name="図 27">
            <a:extLst>
              <a:ext uri="{FF2B5EF4-FFF2-40B4-BE49-F238E27FC236}">
                <a16:creationId xmlns:a16="http://schemas.microsoft.com/office/drawing/2014/main" id="{F4BB1B07-65B4-8641-B438-176DBAB7D9E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900615" y="2244486"/>
            <a:ext cx="837311" cy="558207"/>
          </a:xfrm>
          <a:prstGeom prst="rect">
            <a:avLst/>
          </a:prstGeom>
        </p:spPr>
      </p:pic>
      <p:sp>
        <p:nvSpPr>
          <p:cNvPr id="13" name="正方形/長方形 12">
            <a:extLst>
              <a:ext uri="{FF2B5EF4-FFF2-40B4-BE49-F238E27FC236}">
                <a16:creationId xmlns:a16="http://schemas.microsoft.com/office/drawing/2014/main" id="{67222395-F808-BC46-B798-EF2CFB45617E}"/>
              </a:ext>
            </a:extLst>
          </p:cNvPr>
          <p:cNvSpPr/>
          <p:nvPr/>
        </p:nvSpPr>
        <p:spPr>
          <a:xfrm>
            <a:off x="2259452" y="1118454"/>
            <a:ext cx="4211686" cy="9448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D37E0A51-C88B-7B40-ABBC-D193B3CAF35B}"/>
              </a:ext>
            </a:extLst>
          </p:cNvPr>
          <p:cNvSpPr/>
          <p:nvPr/>
        </p:nvSpPr>
        <p:spPr>
          <a:xfrm>
            <a:off x="2952206" y="7175350"/>
            <a:ext cx="888274" cy="1772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5F72A14-4B8A-4844-A9A6-2988E91DDD14}"/>
              </a:ext>
            </a:extLst>
          </p:cNvPr>
          <p:cNvSpPr txBox="1"/>
          <p:nvPr/>
        </p:nvSpPr>
        <p:spPr>
          <a:xfrm>
            <a:off x="3077240" y="7115262"/>
            <a:ext cx="1679171" cy="276999"/>
          </a:xfrm>
          <a:prstGeom prst="rect">
            <a:avLst/>
          </a:prstGeom>
          <a:noFill/>
        </p:spPr>
        <p:txBody>
          <a:bodyPr wrap="square" rtlCol="0">
            <a:spAutoFit/>
          </a:bodyPr>
          <a:lstStyle/>
          <a:p>
            <a:r>
              <a:rPr lang="ja-JP" altLang="en-US" sz="1200" b="1"/>
              <a:t>引き破り線</a:t>
            </a:r>
            <a:endParaRPr kumimoji="1" lang="ja-JP" altLang="en-US" sz="1200" b="1"/>
          </a:p>
        </p:txBody>
      </p:sp>
      <p:cxnSp>
        <p:nvCxnSpPr>
          <p:cNvPr id="21" name="直線コネクタ 20">
            <a:extLst>
              <a:ext uri="{FF2B5EF4-FFF2-40B4-BE49-F238E27FC236}">
                <a16:creationId xmlns:a16="http://schemas.microsoft.com/office/drawing/2014/main" id="{8BD74787-6C66-874C-8500-33DBDC9E0D74}"/>
              </a:ext>
            </a:extLst>
          </p:cNvPr>
          <p:cNvCxnSpPr>
            <a:cxnSpLocks/>
          </p:cNvCxnSpPr>
          <p:nvPr/>
        </p:nvCxnSpPr>
        <p:spPr>
          <a:xfrm flipV="1">
            <a:off x="208424" y="8674795"/>
            <a:ext cx="6457778" cy="207"/>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81533F53-E2F1-8743-A25D-16E8B6152E1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979940" y="59376"/>
            <a:ext cx="799680" cy="325796"/>
          </a:xfrm>
          <a:prstGeom prst="rect">
            <a:avLst/>
          </a:prstGeom>
        </p:spPr>
      </p:pic>
      <p:pic>
        <p:nvPicPr>
          <p:cNvPr id="1025" name="Picture 1" descr="page1image32886848">
            <a:extLst>
              <a:ext uri="{FF2B5EF4-FFF2-40B4-BE49-F238E27FC236}">
                <a16:creationId xmlns:a16="http://schemas.microsoft.com/office/drawing/2014/main" id="{2252BABA-1B87-1A44-8EF0-DC78D453DF7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8799" t="1483" r="70723" b="90510"/>
          <a:stretch/>
        </p:blipFill>
        <p:spPr bwMode="auto">
          <a:xfrm>
            <a:off x="532980" y="6610161"/>
            <a:ext cx="368708" cy="398559"/>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3D287044-DDC8-3749-8870-C31DC9C4CB0B}"/>
              </a:ext>
            </a:extLst>
          </p:cNvPr>
          <p:cNvSpPr txBox="1"/>
          <p:nvPr/>
        </p:nvSpPr>
        <p:spPr>
          <a:xfrm>
            <a:off x="4096821" y="1134294"/>
            <a:ext cx="2610339" cy="738664"/>
          </a:xfrm>
          <a:prstGeom prst="rect">
            <a:avLst/>
          </a:prstGeom>
          <a:noFill/>
        </p:spPr>
        <p:txBody>
          <a:bodyPr wrap="square" rtlCol="0">
            <a:spAutoFit/>
          </a:bodyPr>
          <a:lstStyle/>
          <a:p>
            <a:r>
              <a:rPr lang="ja-JP" altLang="en-US" sz="1050" b="1"/>
              <a:t>・新規事業この指止まれ。</a:t>
            </a:r>
            <a:endParaRPr lang="en-US" altLang="ja-JP" sz="1050" b="1" dirty="0"/>
          </a:p>
          <a:p>
            <a:r>
              <a:rPr lang="ja-JP" altLang="en-US" sz="1050" b="1"/>
              <a:t>・起業コーチします（有料）</a:t>
            </a:r>
            <a:endParaRPr lang="en-US" altLang="ja-JP" sz="1050" b="1" dirty="0"/>
          </a:p>
          <a:p>
            <a:r>
              <a:rPr lang="ja-JP" altLang="en-US" sz="1050" b="1"/>
              <a:t>・人脈紹介します（個別）有料</a:t>
            </a:r>
            <a:endParaRPr lang="en-US" altLang="ja-JP" sz="1050" b="1" dirty="0"/>
          </a:p>
          <a:p>
            <a:endParaRPr kumimoji="1" lang="ja-JP" altLang="en-US" sz="1050"/>
          </a:p>
        </p:txBody>
      </p:sp>
      <p:sp>
        <p:nvSpPr>
          <p:cNvPr id="20" name="テキスト ボックス 19">
            <a:extLst>
              <a:ext uri="{FF2B5EF4-FFF2-40B4-BE49-F238E27FC236}">
                <a16:creationId xmlns:a16="http://schemas.microsoft.com/office/drawing/2014/main" id="{0B889B38-B5DA-8E4F-96F7-F6434D73FDAF}"/>
              </a:ext>
            </a:extLst>
          </p:cNvPr>
          <p:cNvSpPr txBox="1"/>
          <p:nvPr/>
        </p:nvSpPr>
        <p:spPr>
          <a:xfrm>
            <a:off x="4595446" y="1689320"/>
            <a:ext cx="1875692" cy="407804"/>
          </a:xfrm>
          <a:prstGeom prst="rect">
            <a:avLst/>
          </a:prstGeom>
          <a:noFill/>
        </p:spPr>
        <p:txBody>
          <a:bodyPr wrap="square" rtlCol="0">
            <a:spAutoFit/>
          </a:bodyPr>
          <a:lstStyle/>
          <a:p>
            <a:r>
              <a:rPr kumimoji="1" lang="ja-JP" altLang="en-US" sz="1050" b="1"/>
              <a:t>元ネタ　</a:t>
            </a:r>
            <a:r>
              <a:rPr kumimoji="1" lang="ja-JP" altLang="en-US" sz="1000" b="1"/>
              <a:t>日本創造学会人脈、</a:t>
            </a:r>
            <a:endParaRPr kumimoji="1" lang="en-US" altLang="ja-JP" sz="1000" b="1" dirty="0"/>
          </a:p>
          <a:p>
            <a:r>
              <a:rPr lang="ja-JP" altLang="en-US" sz="1000" b="1"/>
              <a:t>　　　　</a:t>
            </a:r>
            <a:r>
              <a:rPr lang="en-US" altLang="ja-JP" sz="1000" b="1" dirty="0"/>
              <a:t> </a:t>
            </a:r>
            <a:r>
              <a:rPr kumimoji="1" lang="ja-JP" altLang="en-US" sz="1000" b="1"/>
              <a:t>発明時代のソニー流</a:t>
            </a:r>
          </a:p>
        </p:txBody>
      </p:sp>
      <p:pic>
        <p:nvPicPr>
          <p:cNvPr id="24" name="図 23">
            <a:extLst>
              <a:ext uri="{FF2B5EF4-FFF2-40B4-BE49-F238E27FC236}">
                <a16:creationId xmlns:a16="http://schemas.microsoft.com/office/drawing/2014/main" id="{7BE4A1BF-1E25-E24F-A048-BD6041192342}"/>
              </a:ext>
            </a:extLst>
          </p:cNvPr>
          <p:cNvPicPr>
            <a:picLocks noChangeAspect="1"/>
          </p:cNvPicPr>
          <p:nvPr/>
        </p:nvPicPr>
        <p:blipFill>
          <a:blip r:embed="rId13"/>
          <a:stretch>
            <a:fillRect/>
          </a:stretch>
        </p:blipFill>
        <p:spPr>
          <a:xfrm>
            <a:off x="6143835" y="465931"/>
            <a:ext cx="569495" cy="569495"/>
          </a:xfrm>
          <a:prstGeom prst="rect">
            <a:avLst/>
          </a:prstGeom>
        </p:spPr>
      </p:pic>
      <p:cxnSp>
        <p:nvCxnSpPr>
          <p:cNvPr id="30" name="直線矢印コネクタ 29">
            <a:extLst>
              <a:ext uri="{FF2B5EF4-FFF2-40B4-BE49-F238E27FC236}">
                <a16:creationId xmlns:a16="http://schemas.microsoft.com/office/drawing/2014/main" id="{6D96B71E-F404-6B42-A364-95212BD85E28}"/>
              </a:ext>
            </a:extLst>
          </p:cNvPr>
          <p:cNvCxnSpPr/>
          <p:nvPr/>
        </p:nvCxnSpPr>
        <p:spPr>
          <a:xfrm flipV="1">
            <a:off x="5900615" y="7105293"/>
            <a:ext cx="0" cy="4056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A5EBBB3A-116E-B541-83EC-805A6F9F8EC5}"/>
              </a:ext>
            </a:extLst>
          </p:cNvPr>
          <p:cNvSpPr/>
          <p:nvPr/>
        </p:nvSpPr>
        <p:spPr>
          <a:xfrm>
            <a:off x="837971" y="7774692"/>
            <a:ext cx="1737141" cy="266649"/>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E3BEDDA9-4B9B-3E49-8BBD-35B6B58EA49B}"/>
              </a:ext>
            </a:extLst>
          </p:cNvPr>
          <p:cNvSpPr/>
          <p:nvPr/>
        </p:nvSpPr>
        <p:spPr>
          <a:xfrm>
            <a:off x="1360925" y="8128747"/>
            <a:ext cx="1716315" cy="229596"/>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F8768577-E6D8-794E-893C-3E87A70109EE}"/>
              </a:ext>
            </a:extLst>
          </p:cNvPr>
          <p:cNvSpPr/>
          <p:nvPr/>
        </p:nvSpPr>
        <p:spPr>
          <a:xfrm>
            <a:off x="1836055" y="8384335"/>
            <a:ext cx="1241185" cy="229596"/>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EBF83C5B-2068-5A4F-8ED7-483DD4AD0A76}"/>
              </a:ext>
            </a:extLst>
          </p:cNvPr>
          <p:cNvSpPr/>
          <p:nvPr/>
        </p:nvSpPr>
        <p:spPr>
          <a:xfrm>
            <a:off x="3124308" y="7980829"/>
            <a:ext cx="3702379" cy="215153"/>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3252B28C-4B86-B74C-9CE5-CE974EDC7A46}"/>
              </a:ext>
            </a:extLst>
          </p:cNvPr>
          <p:cNvSpPr/>
          <p:nvPr/>
        </p:nvSpPr>
        <p:spPr>
          <a:xfrm>
            <a:off x="3126441" y="8358343"/>
            <a:ext cx="3611485" cy="255588"/>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82CBFE9-6DF0-194C-8EBE-44345987C0DD}"/>
              </a:ext>
            </a:extLst>
          </p:cNvPr>
          <p:cNvSpPr txBox="1"/>
          <p:nvPr/>
        </p:nvSpPr>
        <p:spPr>
          <a:xfrm>
            <a:off x="171001" y="2923332"/>
            <a:ext cx="7160096" cy="4124206"/>
          </a:xfrm>
          <a:prstGeom prst="rect">
            <a:avLst/>
          </a:prstGeom>
          <a:noFill/>
        </p:spPr>
        <p:txBody>
          <a:bodyPr wrap="square" rtlCol="0">
            <a:spAutoFit/>
          </a:bodyPr>
          <a:lstStyle/>
          <a:p>
            <a:r>
              <a:rPr kumimoji="1" lang="ja-JP" altLang="en-US" sz="1400" b="1">
                <a:latin typeface="+mn-ea"/>
              </a:rPr>
              <a:t>　　　　　　　ワンダー</a:t>
            </a:r>
            <a:r>
              <a:rPr lang="ja-JP" altLang="en-US" sz="1400" b="1">
                <a:latin typeface="+mn-ea"/>
              </a:rPr>
              <a:t>百貨店</a:t>
            </a:r>
            <a:r>
              <a:rPr lang="ja-JP" altLang="en-US" sz="1000" b="1">
                <a:latin typeface="+mn-ea"/>
              </a:rPr>
              <a:t>（買って喜びますか？買わずに後悔しますか？）</a:t>
            </a:r>
            <a:endParaRPr kumimoji="1" lang="en-US" altLang="ja-JP" sz="1000" b="1" dirty="0">
              <a:latin typeface="+mn-ea"/>
            </a:endParaRPr>
          </a:p>
          <a:p>
            <a:r>
              <a:rPr lang="ja-JP" altLang="en-US" sz="1200"/>
              <a:t>１。</a:t>
            </a:r>
            <a:r>
              <a:rPr lang="ja-JP" altLang="en-US" sz="1200" b="1" u="sng">
                <a:latin typeface="Tsukushi B Round Gothic" panose="02020400000000000000" pitchFamily="18" charset="-128"/>
                <a:ea typeface="Tsukushi B Round Gothic" panose="02020400000000000000" pitchFamily="18" charset="-128"/>
              </a:rPr>
              <a:t>デザインは、あなたの商品の化粧です。すっぴんよりも品格上げて商品魅力は</a:t>
            </a:r>
            <a:r>
              <a:rPr lang="en-US" altLang="ja-JP" sz="1200" b="1" u="sng" dirty="0">
                <a:latin typeface="Tsukushi B Round Gothic" panose="02020400000000000000" pitchFamily="18" charset="-128"/>
                <a:ea typeface="Tsukushi B Round Gothic" panose="02020400000000000000" pitchFamily="18" charset="-128"/>
              </a:rPr>
              <a:t>10</a:t>
            </a:r>
            <a:r>
              <a:rPr lang="ja-JP" altLang="en-US" sz="1200" b="1" u="sng">
                <a:latin typeface="Tsukushi B Round Gothic" panose="02020400000000000000" pitchFamily="18" charset="-128"/>
                <a:ea typeface="Tsukushi B Round Gothic" panose="02020400000000000000" pitchFamily="18" charset="-128"/>
              </a:rPr>
              <a:t>倍増！</a:t>
            </a:r>
            <a:endParaRPr lang="en-US" altLang="ja-JP" sz="1200" b="1" u="sng" dirty="0">
              <a:latin typeface="Tsukushi B Round Gothic" panose="02020400000000000000" pitchFamily="18" charset="-128"/>
              <a:ea typeface="Tsukushi B Round Gothic" panose="02020400000000000000" pitchFamily="18" charset="-128"/>
            </a:endParaRPr>
          </a:p>
          <a:p>
            <a:r>
              <a:rPr kumimoji="1" lang="ja-JP" altLang="en-US" sz="1200"/>
              <a:t>　　</a:t>
            </a:r>
            <a:r>
              <a:rPr lang="ja-JP" altLang="en-US" sz="1200"/>
              <a:t>　　</a:t>
            </a:r>
            <a:r>
              <a:rPr kumimoji="1" lang="ja-JP" altLang="en-US" sz="1200" b="1"/>
              <a:t>世界的企業</a:t>
            </a:r>
            <a:r>
              <a:rPr kumimoji="1" lang="ja-JP" altLang="en-US" sz="1000" b="1"/>
              <a:t>で揉まれて</a:t>
            </a:r>
            <a:r>
              <a:rPr kumimoji="1" lang="en-US" altLang="ja-JP" sz="1000" b="1" dirty="0"/>
              <a:t>30</a:t>
            </a:r>
            <a:r>
              <a:rPr kumimoji="1" lang="ja-JP" altLang="en-US" sz="1000" b="1"/>
              <a:t>年、卒業デザイナーたちが街角価格で御社のデザイン担当します。</a:t>
            </a:r>
            <a:endParaRPr kumimoji="1" lang="en-US" altLang="ja-JP" sz="1000" b="1" dirty="0"/>
          </a:p>
          <a:p>
            <a:r>
              <a:rPr kumimoji="1" lang="ja-JP" altLang="en-US" sz="1200"/>
              <a:t>２。</a:t>
            </a:r>
            <a:r>
              <a:rPr kumimoji="1" lang="ja-JP" altLang="en-US" sz="1200" b="1" u="sng">
                <a:latin typeface="Tsukushi B Round Gothic" panose="02020400000000000000" pitchFamily="18" charset="-128"/>
                <a:ea typeface="Tsukushi B Round Gothic" panose="02020400000000000000" pitchFamily="18" charset="-128"/>
              </a:rPr>
              <a:t>コロナは好きですか？コロナを避けたい人はすぐチェック！家庭用抗体検査キットです！</a:t>
            </a:r>
            <a:endParaRPr kumimoji="1" lang="en-US" altLang="ja-JP" sz="1200" b="1" u="sng" dirty="0">
              <a:latin typeface="Tsukushi B Round Gothic" panose="02020400000000000000" pitchFamily="18" charset="-128"/>
              <a:ea typeface="Tsukushi B Round Gothic" panose="02020400000000000000" pitchFamily="18" charset="-128"/>
            </a:endParaRPr>
          </a:p>
          <a:p>
            <a:r>
              <a:rPr lang="ja-JP" altLang="en-US" sz="1000" b="1" kern="100" spc="-30">
                <a:latin typeface="Meiryo UI" panose="020B0604030504040204" pitchFamily="50" charset="-128"/>
                <a:ea typeface="Meiryo UI" panose="020B0604030504040204" pitchFamily="50" charset="-128"/>
                <a:cs typeface="Arial" panose="020B0604020202020204" pitchFamily="34" charset="0"/>
              </a:rPr>
              <a:t>　　　　</a:t>
            </a:r>
            <a:r>
              <a:rPr lang="en-US" altLang="ja-JP" sz="1000" b="1" kern="100" spc="-30" dirty="0">
                <a:latin typeface="Meiryo UI" panose="020B0604030504040204" pitchFamily="50" charset="-128"/>
                <a:ea typeface="Meiryo UI" panose="020B0604030504040204" pitchFamily="50" charset="-128"/>
                <a:cs typeface="Arial" panose="020B0604020202020204" pitchFamily="34" charset="0"/>
              </a:rPr>
              <a:t>MP Biomedicals</a:t>
            </a:r>
            <a:r>
              <a:rPr lang="ja-JP" altLang="en-US" sz="1000" b="1" kern="100" spc="-30">
                <a:latin typeface="Meiryo UI" panose="020B0604030504040204" pitchFamily="50" charset="-128"/>
                <a:ea typeface="Meiryo UI" panose="020B0604030504040204" pitchFamily="50" charset="-128"/>
                <a:cs typeface="Arial" panose="020B0604020202020204" pitchFamily="34" charset="0"/>
              </a:rPr>
              <a:t> </a:t>
            </a:r>
            <a:r>
              <a:rPr lang="ja-JP" altLang="en-US" sz="1200" b="1" kern="100" spc="-30">
                <a:latin typeface="+mn-ea"/>
                <a:cs typeface="Arial" panose="020B0604020202020204" pitchFamily="34" charset="0"/>
              </a:rPr>
              <a:t>ライフサイエンス、</a:t>
            </a:r>
            <a:r>
              <a:rPr lang="ja-JP" altLang="en-US" sz="1000" b="1" kern="100" spc="-30">
                <a:latin typeface="+mn-ea"/>
                <a:cs typeface="Arial" panose="020B0604020202020204" pitchFamily="34" charset="0"/>
              </a:rPr>
              <a:t>診断薬の世界的研究企業（米国）からの贈り物。シンガポールで製造。</a:t>
            </a:r>
            <a:endParaRPr kumimoji="1" lang="en-US" altLang="ja-JP" sz="1000" b="1" dirty="0">
              <a:latin typeface="+mn-ea"/>
            </a:endParaRPr>
          </a:p>
          <a:p>
            <a:r>
              <a:rPr lang="ja-JP" altLang="en-US" sz="1200"/>
              <a:t>３。</a:t>
            </a:r>
            <a:r>
              <a:rPr lang="ja-JP" altLang="en-US" sz="1200" b="1" u="sng">
                <a:latin typeface="Tsukushi B Round Gothic" panose="02020400000000000000" pitchFamily="18" charset="-128"/>
                <a:ea typeface="Tsukushi B Round Gothic" panose="02020400000000000000" pitchFamily="18" charset="-128"/>
              </a:rPr>
              <a:t>腸内フローラで、まじ？あの頃のお肌に！</a:t>
            </a:r>
            <a:endParaRPr lang="en-US" altLang="ja-JP" sz="1200" b="1" u="sng" dirty="0">
              <a:latin typeface="Tsukushi B Round Gothic" panose="02020400000000000000" pitchFamily="18" charset="-128"/>
              <a:ea typeface="Tsukushi B Round Gothic" panose="02020400000000000000" pitchFamily="18" charset="-128"/>
            </a:endParaRPr>
          </a:p>
          <a:p>
            <a:r>
              <a:rPr lang="ja-JP" altLang="en-US" sz="1200"/>
              <a:t>　　　　　　　　　</a:t>
            </a:r>
            <a:r>
              <a:rPr lang="ja-JP" altLang="en-US" sz="1200" b="1"/>
              <a:t>今ブーム</a:t>
            </a:r>
            <a:r>
              <a:rPr lang="ja-JP" altLang="en-US" sz="1000" b="1"/>
              <a:t>の枯草菌。北海道オホーツクで生まれた本物です。</a:t>
            </a:r>
            <a:endParaRPr lang="en-US" altLang="ja-JP" sz="1000" b="1" dirty="0"/>
          </a:p>
          <a:p>
            <a:r>
              <a:rPr lang="ja-JP" altLang="en-US" sz="1200"/>
              <a:t>４</a:t>
            </a:r>
            <a:r>
              <a:rPr kumimoji="1" lang="ja-JP" altLang="en-US" sz="1200"/>
              <a:t>。</a:t>
            </a:r>
            <a:r>
              <a:rPr kumimoji="1" lang="ja-JP" altLang="en-US" sz="1200" b="1" u="sng">
                <a:latin typeface="Tsukushi B Round Gothic" panose="02020400000000000000" pitchFamily="18" charset="-128"/>
                <a:ea typeface="Tsukushi B Round Gothic" panose="02020400000000000000" pitchFamily="18" charset="-128"/>
              </a:rPr>
              <a:t>腸内モチリンがあなたの腸の掃除役。</a:t>
            </a:r>
            <a:r>
              <a:rPr kumimoji="1" lang="en-US" altLang="ja-JP" sz="1200" b="1" u="sng" dirty="0">
                <a:latin typeface="Tsukushi B Round Gothic" panose="02020400000000000000" pitchFamily="18" charset="-128"/>
                <a:ea typeface="Tsukushi B Round Gothic" panose="02020400000000000000" pitchFamily="18" charset="-128"/>
              </a:rPr>
              <a:t>100</a:t>
            </a:r>
            <a:r>
              <a:rPr kumimoji="1" lang="ja-JP" altLang="en-US" sz="1200" b="1" u="sng">
                <a:latin typeface="Tsukushi B Round Gothic" panose="02020400000000000000" pitchFamily="18" charset="-128"/>
                <a:ea typeface="Tsukushi B Round Gothic" panose="02020400000000000000" pitchFamily="18" charset="-128"/>
              </a:rPr>
              <a:t>歳とはいわず、もっと長くツヤツヤ</a:t>
            </a:r>
            <a:r>
              <a:rPr lang="ja-JP" altLang="en-US" sz="1200" b="1" u="sng">
                <a:latin typeface="Tsukushi B Round Gothic" panose="02020400000000000000" pitchFamily="18" charset="-128"/>
                <a:ea typeface="Tsukushi B Round Gothic" panose="02020400000000000000" pitchFamily="18" charset="-128"/>
              </a:rPr>
              <a:t>で。</a:t>
            </a:r>
            <a:endParaRPr kumimoji="1" lang="en-US" altLang="ja-JP" sz="1200" b="1" u="sng" dirty="0">
              <a:latin typeface="Tsukushi B Round Gothic" panose="02020400000000000000" pitchFamily="18" charset="-128"/>
              <a:ea typeface="Tsukushi B Round Gothic" panose="02020400000000000000" pitchFamily="18" charset="-128"/>
            </a:endParaRPr>
          </a:p>
          <a:p>
            <a:r>
              <a:rPr lang="ja-JP" altLang="en-US" sz="1200"/>
              <a:t>　　　　　　　</a:t>
            </a:r>
            <a:r>
              <a:rPr lang="ja-JP" altLang="en-US" sz="1200" b="1"/>
              <a:t>こだわり続けて</a:t>
            </a:r>
            <a:r>
              <a:rPr lang="en-US" altLang="ja-JP" sz="1200" b="1" dirty="0"/>
              <a:t>50</a:t>
            </a:r>
            <a:r>
              <a:rPr lang="ja-JP" altLang="en-US" sz="1200" b="1"/>
              <a:t>年、</a:t>
            </a:r>
            <a:r>
              <a:rPr lang="ja-JP" altLang="en-US" sz="1000" b="1"/>
              <a:t>北海道産の本物です。玉石混交の小売店には置きません。　</a:t>
            </a:r>
            <a:endParaRPr lang="en-US" altLang="ja-JP" sz="1000" b="1" dirty="0"/>
          </a:p>
          <a:p>
            <a:r>
              <a:rPr lang="ja-JP" altLang="en-US" sz="1200"/>
              <a:t>５</a:t>
            </a:r>
            <a:r>
              <a:rPr kumimoji="1" lang="ja-JP" altLang="en-US" sz="1200"/>
              <a:t>。</a:t>
            </a:r>
            <a:r>
              <a:rPr kumimoji="1" lang="ja-JP" altLang="en-US" sz="1200" b="1" u="sng">
                <a:latin typeface="Tsukushi B Round Gothic" panose="02020400000000000000" pitchFamily="18" charset="-128"/>
                <a:ea typeface="Tsukushi B Round Gothic" panose="02020400000000000000" pitchFamily="18" charset="-128"/>
              </a:rPr>
              <a:t>地球を救うゴミ食べロボ！</a:t>
            </a:r>
            <a:r>
              <a:rPr kumimoji="1" lang="en-US" altLang="ja-JP" sz="1200" b="1" u="sng" dirty="0">
                <a:latin typeface="Tsukushi B Round Gothic" panose="02020400000000000000" pitchFamily="18" charset="-128"/>
                <a:ea typeface="Tsukushi B Round Gothic" panose="02020400000000000000" pitchFamily="18" charset="-128"/>
              </a:rPr>
              <a:t>CO2</a:t>
            </a:r>
            <a:r>
              <a:rPr kumimoji="1" lang="ja-JP" altLang="en-US" sz="1200" b="1" u="sng">
                <a:latin typeface="Tsukushi B Round Gothic" panose="02020400000000000000" pitchFamily="18" charset="-128"/>
                <a:ea typeface="Tsukushi B Round Gothic" panose="02020400000000000000" pitchFamily="18" charset="-128"/>
              </a:rPr>
              <a:t>と</a:t>
            </a:r>
            <a:r>
              <a:rPr kumimoji="1" lang="en-US" altLang="ja-JP" sz="1200" b="1" u="sng" dirty="0">
                <a:latin typeface="Tsukushi B Round Gothic" panose="02020400000000000000" pitchFamily="18" charset="-128"/>
                <a:ea typeface="Tsukushi B Round Gothic" panose="02020400000000000000" pitchFamily="18" charset="-128"/>
              </a:rPr>
              <a:t>H2O</a:t>
            </a:r>
            <a:r>
              <a:rPr kumimoji="1" lang="ja-JP" altLang="en-US" sz="1200" b="1" u="sng">
                <a:latin typeface="Tsukushi B Round Gothic" panose="02020400000000000000" pitchFamily="18" charset="-128"/>
                <a:ea typeface="Tsukushi B Round Gothic" panose="02020400000000000000" pitchFamily="18" charset="-128"/>
              </a:rPr>
              <a:t>を吐き出し葉を育て、硅砂を土に吐き出します！</a:t>
            </a:r>
            <a:endParaRPr kumimoji="1" lang="en-US" altLang="ja-JP" sz="1200" b="1" u="sng" dirty="0">
              <a:latin typeface="Tsukushi B Round Gothic" panose="02020400000000000000" pitchFamily="18" charset="-128"/>
              <a:ea typeface="Tsukushi B Round Gothic" panose="02020400000000000000" pitchFamily="18" charset="-128"/>
            </a:endParaRPr>
          </a:p>
          <a:p>
            <a:r>
              <a:rPr lang="ja-JP" altLang="en-US" sz="1200"/>
              <a:t>　　　　　　　　　</a:t>
            </a:r>
            <a:r>
              <a:rPr lang="ja-JP" altLang="en-US" sz="1200" b="1"/>
              <a:t>春日部</a:t>
            </a:r>
            <a:r>
              <a:rPr lang="ja-JP" altLang="en-US" sz="1000" b="1"/>
              <a:t>のアインシュタインの発明！ 火を使わぬノーダイオキシン！</a:t>
            </a:r>
            <a:endParaRPr lang="en-US" altLang="ja-JP" sz="1000" b="1" dirty="0"/>
          </a:p>
          <a:p>
            <a:r>
              <a:rPr lang="ja-JP" altLang="en-US" sz="1200"/>
              <a:t>６。</a:t>
            </a:r>
            <a:r>
              <a:rPr lang="ja-JP" altLang="en-US" sz="1200" b="1" u="sng">
                <a:latin typeface="Tsukushi B Round Gothic" panose="02020400000000000000" pitchFamily="18" charset="-128"/>
                <a:ea typeface="Tsukushi B Round Gothic" panose="02020400000000000000" pitchFamily="18" charset="-128"/>
              </a:rPr>
              <a:t>リース無料のコピー機設置で、じゃんじゃんコピー、</a:t>
            </a:r>
            <a:r>
              <a:rPr lang="en-US" altLang="ja-JP" sz="1200" b="1" u="sng" dirty="0">
                <a:latin typeface="Tsukushi B Round Gothic" panose="02020400000000000000" pitchFamily="18" charset="-128"/>
                <a:ea typeface="Tsukushi B Round Gothic" panose="02020400000000000000" pitchFamily="18" charset="-128"/>
              </a:rPr>
              <a:t>FAX</a:t>
            </a:r>
            <a:r>
              <a:rPr lang="ja-JP" altLang="en-US" sz="1200" b="1" u="sng">
                <a:latin typeface="Tsukushi B Round Gothic" panose="02020400000000000000" pitchFamily="18" charset="-128"/>
                <a:ea typeface="Tsukushi B Round Gothic" panose="02020400000000000000" pitchFamily="18" charset="-128"/>
              </a:rPr>
              <a:t>しまくろう！</a:t>
            </a:r>
            <a:endParaRPr lang="en-US" altLang="ja-JP" sz="1200" b="1" u="sng" dirty="0">
              <a:latin typeface="Tsukushi B Round Gothic" panose="02020400000000000000" pitchFamily="18" charset="-128"/>
              <a:ea typeface="Tsukushi B Round Gothic" panose="02020400000000000000" pitchFamily="18" charset="-128"/>
            </a:endParaRPr>
          </a:p>
          <a:p>
            <a:r>
              <a:rPr lang="ja-JP" altLang="en-US" sz="1200"/>
              <a:t>　　</a:t>
            </a:r>
            <a:endParaRPr lang="en-US" altLang="ja-JP" sz="1200" dirty="0"/>
          </a:p>
          <a:p>
            <a:r>
              <a:rPr kumimoji="1" lang="ja-JP" altLang="en-US" sz="1200"/>
              <a:t>７。</a:t>
            </a:r>
            <a:r>
              <a:rPr kumimoji="1" lang="ja-JP" altLang="en-US" sz="1200" b="1" u="sng">
                <a:latin typeface="Tsukushi B Round Gothic" panose="02020400000000000000" pitchFamily="18" charset="-128"/>
                <a:ea typeface="Tsukushi B Round Gothic" panose="02020400000000000000" pitchFamily="18" charset="-128"/>
              </a:rPr>
              <a:t>コロナ後のマーケティング革命！お客様情報</a:t>
            </a:r>
            <a:r>
              <a:rPr kumimoji="1" lang="en-US" altLang="ja-JP" sz="1200" b="1" u="sng" dirty="0">
                <a:latin typeface="Tsukushi B Round Gothic" panose="02020400000000000000" pitchFamily="18" charset="-128"/>
                <a:ea typeface="Tsukushi B Round Gothic" panose="02020400000000000000" pitchFamily="18" charset="-128"/>
              </a:rPr>
              <a:t>10</a:t>
            </a:r>
            <a:r>
              <a:rPr kumimoji="1" lang="ja-JP" altLang="en-US" sz="1200" b="1" u="sng">
                <a:latin typeface="Tsukushi B Round Gothic" panose="02020400000000000000" pitchFamily="18" charset="-128"/>
                <a:ea typeface="Tsukushi B Round Gothic" panose="02020400000000000000" pitchFamily="18" charset="-128"/>
              </a:rPr>
              <a:t>万人のフロントがお待ちする時代到来！</a:t>
            </a:r>
            <a:endParaRPr kumimoji="1" lang="en-US" altLang="ja-JP" sz="1200" b="1" u="sng" dirty="0">
              <a:latin typeface="Tsukushi B Round Gothic" panose="02020400000000000000" pitchFamily="18" charset="-128"/>
              <a:ea typeface="Tsukushi B Round Gothic" panose="02020400000000000000" pitchFamily="18" charset="-128"/>
            </a:endParaRPr>
          </a:p>
          <a:p>
            <a:r>
              <a:rPr lang="ja-JP" altLang="en-US" sz="1200"/>
              <a:t>　　　　　　</a:t>
            </a:r>
            <a:r>
              <a:rPr lang="en-US" altLang="ja-JP" sz="1200" dirty="0"/>
              <a:t> </a:t>
            </a:r>
            <a:r>
              <a:rPr lang="ja-JP" altLang="en-US" sz="1200"/>
              <a:t> </a:t>
            </a:r>
            <a:r>
              <a:rPr lang="ja-JP" altLang="en-US" sz="1200" b="1"/>
              <a:t>最先端の顔認証</a:t>
            </a:r>
            <a:r>
              <a:rPr lang="ja-JP" altLang="en-US" sz="1000" b="1"/>
              <a:t>。</a:t>
            </a:r>
            <a:r>
              <a:rPr lang="en-US" altLang="ja-JP" sz="1000" b="1" dirty="0"/>
              <a:t>0.1</a:t>
            </a:r>
            <a:r>
              <a:rPr lang="ja-JP" altLang="en-US" sz="1000" b="1"/>
              <a:t>秒、同時に</a:t>
            </a:r>
            <a:r>
              <a:rPr lang="en-US" altLang="ja-JP" sz="1000" b="1" dirty="0"/>
              <a:t>10</a:t>
            </a:r>
            <a:r>
              <a:rPr lang="ja-JP" altLang="en-US" sz="1000" b="1"/>
              <a:t>人、人種、男女、年齢、マスク、帽子、横向き</a:t>
            </a:r>
            <a:r>
              <a:rPr lang="en-US" altLang="ja-JP" sz="1000" b="1" dirty="0"/>
              <a:t>OK</a:t>
            </a:r>
            <a:r>
              <a:rPr lang="ja-JP" altLang="en-US" sz="1000" b="1"/>
              <a:t>。日本製。</a:t>
            </a:r>
            <a:endParaRPr lang="en-US" altLang="ja-JP" sz="1000" b="1" dirty="0"/>
          </a:p>
          <a:p>
            <a:r>
              <a:rPr lang="ja-JP" altLang="en-US" sz="1200"/>
              <a:t>８。</a:t>
            </a:r>
            <a:r>
              <a:rPr lang="en-US" altLang="ja-JP" sz="1200" b="1" u="sng" dirty="0">
                <a:latin typeface="Tsukushi B Round Gothic" panose="02020400000000000000" pitchFamily="18" charset="-128"/>
                <a:ea typeface="Tsukushi B Round Gothic" panose="02020400000000000000" pitchFamily="18" charset="-128"/>
              </a:rPr>
              <a:t>60</a:t>
            </a:r>
            <a:r>
              <a:rPr lang="ja-JP" altLang="en-US" sz="1200" b="1" u="sng">
                <a:latin typeface="Tsukushi B Round Gothic" panose="02020400000000000000" pitchFamily="18" charset="-128"/>
                <a:ea typeface="Tsukushi B Round Gothic" panose="02020400000000000000" pitchFamily="18" charset="-128"/>
              </a:rPr>
              <a:t>過ぎたら必需品。腰痛防ぐ、あなたのための抱きしめベルト</a:t>
            </a:r>
            <a:endParaRPr lang="en-US" altLang="ja-JP" sz="1200" b="1" u="sng" dirty="0">
              <a:latin typeface="Tsukushi B Round Gothic" panose="02020400000000000000" pitchFamily="18" charset="-128"/>
              <a:ea typeface="Tsukushi B Round Gothic" panose="02020400000000000000" pitchFamily="18" charset="-128"/>
            </a:endParaRPr>
          </a:p>
          <a:p>
            <a:r>
              <a:rPr kumimoji="1" lang="ja-JP" altLang="en-US" sz="1200"/>
              <a:t>　　　　　　　</a:t>
            </a:r>
            <a:r>
              <a:rPr kumimoji="1" lang="ja-JP" altLang="en-US" sz="1200" b="1"/>
              <a:t>ゴルフに</a:t>
            </a:r>
            <a:r>
              <a:rPr kumimoji="1" lang="ja-JP" altLang="en-US" sz="1200"/>
              <a:t>、</a:t>
            </a:r>
            <a:r>
              <a:rPr kumimoji="1" lang="ja-JP" altLang="en-US" sz="1000" b="1"/>
              <a:t>庭仕事に、野良仕事もあなたを守り、ハツラツな朝を迎えます。</a:t>
            </a:r>
            <a:endParaRPr kumimoji="1" lang="en-US" altLang="ja-JP" sz="1000" b="1" dirty="0"/>
          </a:p>
          <a:p>
            <a:r>
              <a:rPr lang="ja-JP" altLang="en-US" sz="1200"/>
              <a:t>９</a:t>
            </a:r>
            <a:r>
              <a:rPr kumimoji="1" lang="ja-JP" altLang="en-US" sz="1200"/>
              <a:t>。</a:t>
            </a:r>
            <a:r>
              <a:rPr kumimoji="1" lang="ja-JP" altLang="en-US" sz="1200" b="1" u="sng">
                <a:latin typeface="Tsukushi B Round Gothic" panose="02020400000000000000" pitchFamily="18" charset="-128"/>
                <a:ea typeface="Tsukushi B Round Gothic" panose="02020400000000000000" pitchFamily="18" charset="-128"/>
              </a:rPr>
              <a:t>どこでも白板。喫茶店でも会議オーケー。画鋲、テープ無用の吸い付きシート！</a:t>
            </a:r>
            <a:endParaRPr kumimoji="1" lang="en-US" altLang="ja-JP" sz="1200" b="1" u="sng" dirty="0">
              <a:latin typeface="Tsukushi B Round Gothic" panose="02020400000000000000" pitchFamily="18" charset="-128"/>
              <a:ea typeface="Tsukushi B Round Gothic" panose="02020400000000000000" pitchFamily="18" charset="-128"/>
            </a:endParaRPr>
          </a:p>
          <a:p>
            <a:r>
              <a:rPr kumimoji="1" lang="ja-JP" altLang="en-US" sz="1200"/>
              <a:t>　　</a:t>
            </a:r>
            <a:endParaRPr kumimoji="1" lang="en-US" altLang="ja-JP" sz="1200" dirty="0"/>
          </a:p>
          <a:p>
            <a:r>
              <a:rPr lang="en-US" altLang="ja-JP" sz="1200" dirty="0"/>
              <a:t>10</a:t>
            </a:r>
            <a:r>
              <a:rPr lang="ja-JP" altLang="en-US" sz="1200"/>
              <a:t>。</a:t>
            </a:r>
            <a:r>
              <a:rPr lang="ja-JP" altLang="en-US" sz="1200" b="1" u="sng">
                <a:latin typeface="Tsukushi B Round Gothic" panose="02020400000000000000" pitchFamily="18" charset="-128"/>
                <a:ea typeface="Tsukushi B Round Gothic" panose="02020400000000000000" pitchFamily="18" charset="-128"/>
              </a:rPr>
              <a:t>これからのクリエイティブライフのためにややこしい法律相談はお早めに済まそう。</a:t>
            </a:r>
            <a:endParaRPr lang="en-US" altLang="ja-JP" sz="1200" b="1" u="sng" dirty="0">
              <a:latin typeface="Tsukushi B Round Gothic" panose="02020400000000000000" pitchFamily="18" charset="-128"/>
              <a:ea typeface="Tsukushi B Round Gothic" panose="02020400000000000000" pitchFamily="18" charset="-128"/>
            </a:endParaRPr>
          </a:p>
          <a:p>
            <a:r>
              <a:rPr kumimoji="1" lang="ja-JP" altLang="en-US" sz="1200"/>
              <a:t>　　</a:t>
            </a:r>
            <a:r>
              <a:rPr lang="ja-JP" altLang="en-US" sz="1200"/>
              <a:t>　</a:t>
            </a:r>
            <a:r>
              <a:rPr kumimoji="1" lang="ja-JP" altLang="en-US" sz="1200"/>
              <a:t>　</a:t>
            </a:r>
            <a:r>
              <a:rPr kumimoji="1" lang="en-US" altLang="ja-JP" sz="1200" dirty="0"/>
              <a:t>  </a:t>
            </a:r>
            <a:r>
              <a:rPr kumimoji="1" lang="ja-JP" altLang="en-US" sz="1200" b="1"/>
              <a:t>女性士業</a:t>
            </a:r>
            <a:r>
              <a:rPr kumimoji="1" lang="ja-JP" altLang="en-US" sz="1000" b="1"/>
              <a:t>中心にいざという前のお手伝いサロン、前始末協会！</a:t>
            </a:r>
            <a:endParaRPr kumimoji="1" lang="en-US" altLang="ja-JP" sz="1000" b="1" dirty="0"/>
          </a:p>
        </p:txBody>
      </p:sp>
      <p:pic>
        <p:nvPicPr>
          <p:cNvPr id="37" name="図 68">
            <a:extLst>
              <a:ext uri="{FF2B5EF4-FFF2-40B4-BE49-F238E27FC236}">
                <a16:creationId xmlns:a16="http://schemas.microsoft.com/office/drawing/2014/main" id="{8712E6EE-3F36-4147-9D3B-03FBA74E4FF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72347" y="3913733"/>
            <a:ext cx="293855" cy="282641"/>
          </a:xfrm>
          <a:prstGeom prst="rect">
            <a:avLst/>
          </a:prstGeom>
          <a:noFill/>
          <a:extLst>
            <a:ext uri="{909E8E84-426E-40DD-AFC4-6F175D3DCCD1}">
              <a14:hiddenFill xmlns:a14="http://schemas.microsoft.com/office/drawing/2010/main">
                <a:solidFill>
                  <a:srgbClr val="FFFFFF"/>
                </a:solidFill>
              </a14:hiddenFill>
            </a:ext>
          </a:extLst>
        </p:spPr>
      </p:pic>
      <p:pic>
        <p:nvPicPr>
          <p:cNvPr id="29" name="図 28">
            <a:extLst>
              <a:ext uri="{FF2B5EF4-FFF2-40B4-BE49-F238E27FC236}">
                <a16:creationId xmlns:a16="http://schemas.microsoft.com/office/drawing/2014/main" id="{85AB52E4-7797-BC41-A164-15F7071AD3F5}"/>
              </a:ext>
            </a:extLst>
          </p:cNvPr>
          <p:cNvPicPr>
            <a:picLocks noChangeAspect="1"/>
          </p:cNvPicPr>
          <p:nvPr/>
        </p:nvPicPr>
        <p:blipFill>
          <a:blip r:embed="rId15"/>
          <a:stretch>
            <a:fillRect/>
          </a:stretch>
        </p:blipFill>
        <p:spPr>
          <a:xfrm>
            <a:off x="6453894" y="5740543"/>
            <a:ext cx="226955" cy="489510"/>
          </a:xfrm>
          <a:prstGeom prst="rect">
            <a:avLst/>
          </a:prstGeom>
        </p:spPr>
      </p:pic>
      <p:pic>
        <p:nvPicPr>
          <p:cNvPr id="34" name="Picture 1" descr="page1image39905024">
            <a:extLst>
              <a:ext uri="{FF2B5EF4-FFF2-40B4-BE49-F238E27FC236}">
                <a16:creationId xmlns:a16="http://schemas.microsoft.com/office/drawing/2014/main" id="{FA7250BC-4114-CB41-834C-0C25DAB674D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5502" t="36415" r="25617" b="20587"/>
          <a:stretch/>
        </p:blipFill>
        <p:spPr bwMode="auto">
          <a:xfrm>
            <a:off x="6350310" y="4837113"/>
            <a:ext cx="305158" cy="379864"/>
          </a:xfrm>
          <a:prstGeom prst="rect">
            <a:avLst/>
          </a:prstGeom>
          <a:noFill/>
          <a:extLst>
            <a:ext uri="{909E8E84-426E-40DD-AFC4-6F175D3DCCD1}">
              <a14:hiddenFill xmlns:a14="http://schemas.microsoft.com/office/drawing/2010/main">
                <a:solidFill>
                  <a:srgbClr val="FFFFFF"/>
                </a:solidFill>
              </a14:hiddenFill>
            </a:ext>
          </a:extLst>
        </p:spPr>
      </p:pic>
      <p:pic>
        <p:nvPicPr>
          <p:cNvPr id="38" name="図 37">
            <a:extLst>
              <a:ext uri="{FF2B5EF4-FFF2-40B4-BE49-F238E27FC236}">
                <a16:creationId xmlns:a16="http://schemas.microsoft.com/office/drawing/2014/main" id="{4C5FB1C0-9932-954A-A632-B92E65D65772}"/>
              </a:ext>
            </a:extLst>
          </p:cNvPr>
          <p:cNvPicPr>
            <a:picLocks noChangeAspect="1"/>
          </p:cNvPicPr>
          <p:nvPr/>
        </p:nvPicPr>
        <p:blipFill>
          <a:blip r:embed="rId17"/>
          <a:stretch>
            <a:fillRect/>
          </a:stretch>
        </p:blipFill>
        <p:spPr>
          <a:xfrm>
            <a:off x="6020501" y="6112800"/>
            <a:ext cx="433393" cy="348881"/>
          </a:xfrm>
          <a:prstGeom prst="rect">
            <a:avLst/>
          </a:prstGeom>
        </p:spPr>
      </p:pic>
    </p:spTree>
    <p:extLst>
      <p:ext uri="{BB962C8B-B14F-4D97-AF65-F5344CB8AC3E}">
        <p14:creationId xmlns:p14="http://schemas.microsoft.com/office/powerpoint/2010/main" val="33453720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274</TotalTime>
  <Words>734</Words>
  <Application>Microsoft Macintosh PowerPoint</Application>
  <PresentationFormat>画面に合わせる (4:3)</PresentationFormat>
  <Paragraphs>56</Paragraphs>
  <Slides>1</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vt:i4>
      </vt:variant>
    </vt:vector>
  </HeadingPairs>
  <TitlesOfParts>
    <vt:vector size="9" baseType="lpstr">
      <vt:lpstr>Meiryo UI</vt:lpstr>
      <vt:lpstr>Tsukushi B Round Gothic</vt:lpstr>
      <vt:lpstr>游ゴシック</vt:lpstr>
      <vt:lpstr>游ゴシック Light</vt:lpstr>
      <vt:lpstr>Arial</vt:lpstr>
      <vt:lpstr>Calibri</vt:lpstr>
      <vt:lpstr>Calibri Light</vt:lpstr>
      <vt:lpstr>Office テーマ</vt:lpstr>
      <vt:lpstr>PowerPoint プレゼンテーション</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新吾 田村</dc:creator>
  <cp:lastModifiedBy>新吾 田村</cp:lastModifiedBy>
  <cp:revision>32</cp:revision>
  <cp:lastPrinted>2020-11-21T22:59:21Z</cp:lastPrinted>
  <dcterms:created xsi:type="dcterms:W3CDTF">2020-11-15T03:14:49Z</dcterms:created>
  <dcterms:modified xsi:type="dcterms:W3CDTF">2020-11-21T22:59:43Z</dcterms:modified>
</cp:coreProperties>
</file>